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panose="020B0604020202020204" pitchFamily="34" charset="0"/>
      <p:regular r:id="rId14"/>
    </p:embeddedFont>
    <p:embeddedFont>
      <p:font typeface="Arimo Bold" panose="020B0704020202020204" pitchFamily="34" charset="0"/>
      <p:regular r:id="rId15"/>
    </p:embeddedFont>
    <p:embeddedFont>
      <p:font typeface="Arimo Bold Italics" panose="020B0704020202090204" pitchFamily="34" charset="0"/>
      <p:regular r:id="rId16"/>
    </p:embeddedFont>
    <p:embeddedFont>
      <p:font typeface="Arimo Italics" panose="020B0604020202090204" pitchFamily="34" charset="0"/>
      <p:regular r:id="rId17"/>
    </p:embeddedFont>
    <p:embeddedFont>
      <p:font typeface="Open Sauce" pitchFamily="2" charset="0"/>
      <p:regular r:id="rId18"/>
    </p:embeddedFont>
    <p:embeddedFont>
      <p:font typeface="Open Sauce Bold" pitchFamily="2" charset="0"/>
      <p:regular r:id="rId19"/>
    </p:embeddedFont>
    <p:embeddedFont>
      <p:font typeface="Open Sauce Bold Italics" pitchFamily="2" charset="0"/>
      <p:regular r:id="rId20"/>
    </p:embeddedFont>
    <p:embeddedFont>
      <p:font typeface="Open Sauce Heavy" pitchFamily="2" charset="0"/>
      <p:regular r:id="rId21"/>
    </p:embeddedFont>
    <p:embeddedFont>
      <p:font typeface="Open Sauce Heavy Italics" pitchFamily="2" charset="0"/>
      <p:regular r:id="rId22"/>
    </p:embeddedFont>
    <p:embeddedFont>
      <p:font typeface="Open Sauce Italics" pitchFamily="2" charset="0"/>
      <p:regular r:id="rId23"/>
    </p:embeddedFont>
    <p:embeddedFont>
      <p:font typeface="Open Sauce Light" pitchFamily="2" charset="0"/>
      <p:regular r:id="rId24"/>
    </p:embeddedFont>
    <p:embeddedFont>
      <p:font typeface="Open Sauce Light Italics" pitchFamily="2" charset="0"/>
      <p:regular r:id="rId25"/>
    </p:embeddedFont>
    <p:embeddedFont>
      <p:font typeface="Open Sauce Medium" pitchFamily="2" charset="0"/>
      <p:regular r:id="rId26"/>
    </p:embeddedFont>
    <p:embeddedFont>
      <p:font typeface="Open Sauce Medium Italics" pitchFamily="2" charset="0"/>
      <p:regular r:id="rId27"/>
    </p:embeddedFont>
    <p:embeddedFont>
      <p:font typeface="Open Sauce Semi-Bold" pitchFamily="2" charset="0"/>
      <p:regular r:id="rId28"/>
    </p:embeddedFont>
    <p:embeddedFont>
      <p:font typeface="Open Sauce Semi-Bold Italics"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5.svg" /><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7.svg" /><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9.svg" /><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8" Type="http://schemas.openxmlformats.org/officeDocument/2006/relationships/image" Target="../media/image11.png" /><Relationship Id="rId3" Type="http://schemas.openxmlformats.org/officeDocument/2006/relationships/image" Target="../media/image6.svg" /><Relationship Id="rId7" Type="http://schemas.openxmlformats.org/officeDocument/2006/relationships/image" Target="../media/image10.png" /><Relationship Id="rId2" Type="http://schemas.openxmlformats.org/officeDocument/2006/relationships/image" Target="../media/image5.png" /><Relationship Id="rId1" Type="http://schemas.openxmlformats.org/officeDocument/2006/relationships/slideLayout" Target="../slideLayouts/slideLayout7.xml" /><Relationship Id="rId6" Type="http://schemas.openxmlformats.org/officeDocument/2006/relationships/image" Target="../media/image9.png" /><Relationship Id="rId5" Type="http://schemas.openxmlformats.org/officeDocument/2006/relationships/image" Target="../media/image8.png" /><Relationship Id="rId10" Type="http://schemas.openxmlformats.org/officeDocument/2006/relationships/image" Target="../media/image13.png" /><Relationship Id="rId4" Type="http://schemas.openxmlformats.org/officeDocument/2006/relationships/image" Target="../media/image7.png" /><Relationship Id="rId9"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4.svg" /><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18920" y="-496095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787030" y="3714750"/>
            <a:ext cx="8713940" cy="2867025"/>
          </a:xfrm>
          <a:prstGeom prst="rect">
            <a:avLst/>
          </a:prstGeom>
        </p:spPr>
        <p:txBody>
          <a:bodyPr lIns="0" tIns="0" rIns="0" bIns="0" rtlCol="0" anchor="t">
            <a:spAutoFit/>
          </a:bodyPr>
          <a:lstStyle/>
          <a:p>
            <a:pPr algn="ctr">
              <a:lnSpc>
                <a:spcPts val="11399"/>
              </a:lnSpc>
            </a:pPr>
            <a:r>
              <a:rPr lang="en-US" sz="9499">
                <a:solidFill>
                  <a:srgbClr val="9179FA"/>
                </a:solidFill>
                <a:latin typeface="Open Sauce Medium"/>
              </a:rPr>
              <a:t>Blockchain Technology</a:t>
            </a:r>
          </a:p>
        </p:txBody>
      </p:sp>
      <p:sp>
        <p:nvSpPr>
          <p:cNvPr id="4" name="TextBox 4"/>
          <p:cNvSpPr txBox="1"/>
          <p:nvPr/>
        </p:nvSpPr>
        <p:spPr>
          <a:xfrm>
            <a:off x="3718671" y="7335916"/>
            <a:ext cx="10850658" cy="547370"/>
          </a:xfrm>
          <a:prstGeom prst="rect">
            <a:avLst/>
          </a:prstGeom>
        </p:spPr>
        <p:txBody>
          <a:bodyPr lIns="0" tIns="0" rIns="0" bIns="0" rtlCol="0" anchor="t">
            <a:spAutoFit/>
          </a:bodyPr>
          <a:lstStyle/>
          <a:p>
            <a:pPr algn="ctr">
              <a:lnSpc>
                <a:spcPts val="4479"/>
              </a:lnSpc>
            </a:pPr>
            <a:r>
              <a:rPr lang="en-US" sz="3199" spc="31">
                <a:solidFill>
                  <a:srgbClr val="FFFFFF"/>
                </a:solidFill>
                <a:latin typeface="Open Sauce Light"/>
              </a:rPr>
              <a:t>A Revolution in Trust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590967">
            <a:off x="-2723794" y="-1028598"/>
            <a:ext cx="14888833" cy="12344197"/>
          </a:xfrm>
          <a:custGeom>
            <a:avLst/>
            <a:gdLst/>
            <a:ahLst/>
            <a:cxnLst/>
            <a:rect l="l" t="t" r="r" b="b"/>
            <a:pathLst>
              <a:path w="14888833" h="12344197">
                <a:moveTo>
                  <a:pt x="0" y="0"/>
                </a:moveTo>
                <a:lnTo>
                  <a:pt x="14888834" y="0"/>
                </a:lnTo>
                <a:lnTo>
                  <a:pt x="14888834" y="12344196"/>
                </a:lnTo>
                <a:lnTo>
                  <a:pt x="0" y="1234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402898"/>
            <a:ext cx="6499698" cy="1057275"/>
          </a:xfrm>
          <a:prstGeom prst="rect">
            <a:avLst/>
          </a:prstGeom>
        </p:spPr>
        <p:txBody>
          <a:bodyPr lIns="0" tIns="0" rIns="0" bIns="0" rtlCol="0" anchor="t">
            <a:spAutoFit/>
          </a:bodyPr>
          <a:lstStyle/>
          <a:p>
            <a:pPr>
              <a:lnSpc>
                <a:spcPts val="8399"/>
              </a:lnSpc>
            </a:pPr>
            <a:r>
              <a:rPr lang="en-US" sz="6999">
                <a:solidFill>
                  <a:srgbClr val="9179FA"/>
                </a:solidFill>
                <a:latin typeface="Open Sauce Bold"/>
              </a:rPr>
              <a:t>Conclusion</a:t>
            </a:r>
          </a:p>
        </p:txBody>
      </p:sp>
      <p:sp>
        <p:nvSpPr>
          <p:cNvPr id="4" name="TextBox 4"/>
          <p:cNvSpPr txBox="1"/>
          <p:nvPr/>
        </p:nvSpPr>
        <p:spPr>
          <a:xfrm>
            <a:off x="7868632" y="2113088"/>
            <a:ext cx="9658014" cy="6646545"/>
          </a:xfrm>
          <a:prstGeom prst="rect">
            <a:avLst/>
          </a:prstGeom>
        </p:spPr>
        <p:txBody>
          <a:bodyPr lIns="0" tIns="0" rIns="0" bIns="0" rtlCol="0" anchor="t">
            <a:spAutoFit/>
          </a:bodyPr>
          <a:lstStyle/>
          <a:p>
            <a:pPr>
              <a:lnSpc>
                <a:spcPts val="3779"/>
              </a:lnSpc>
              <a:spcBef>
                <a:spcPct val="0"/>
              </a:spcBef>
            </a:pPr>
            <a:r>
              <a:rPr lang="en-US" sz="2699">
                <a:solidFill>
                  <a:srgbClr val="FFFFFF"/>
                </a:solidFill>
                <a:latin typeface="Open Sauce Light"/>
              </a:rPr>
              <a:t>The blockchain technology has emerged as a groundbreaking innovation that promises to reshape industries and redefine trust in the digital age. With its foundational principles of security, transparency, and decentralization, blockchain has proven itself indispensable in applications ranging from cryptocurrencies to supply chain management and smart contracts. As it continues to evolve, blockchain's future trends point toward enhanced scalability, cross-chain interoperability, the democratization of finance through DeFi, and the ever-expanding realm of NFTs. With these advancements, blockchain stands poised to revolutionize how we transact, share, and trust data, unlocking new possibilities for a decentralized and secure digital world.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439017">
            <a:off x="-4304825" y="3994112"/>
            <a:ext cx="21094722" cy="6790294"/>
          </a:xfrm>
          <a:custGeom>
            <a:avLst/>
            <a:gdLst/>
            <a:ahLst/>
            <a:cxnLst/>
            <a:rect l="l" t="t" r="r" b="b"/>
            <a:pathLst>
              <a:path w="21094722" h="6790294">
                <a:moveTo>
                  <a:pt x="0" y="0"/>
                </a:moveTo>
                <a:lnTo>
                  <a:pt x="21094722" y="0"/>
                </a:lnTo>
                <a:lnTo>
                  <a:pt x="21094722" y="6790294"/>
                </a:lnTo>
                <a:lnTo>
                  <a:pt x="0" y="6790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731919" y="4391342"/>
            <a:ext cx="2824162" cy="1351916"/>
          </a:xfrm>
          <a:prstGeom prst="rect">
            <a:avLst/>
          </a:prstGeom>
        </p:spPr>
        <p:txBody>
          <a:bodyPr lIns="0" tIns="0" rIns="0" bIns="0" rtlCol="0" anchor="t">
            <a:spAutoFit/>
          </a:bodyPr>
          <a:lstStyle/>
          <a:p>
            <a:pPr algn="ctr">
              <a:lnSpc>
                <a:spcPts val="11059"/>
              </a:lnSpc>
              <a:spcBef>
                <a:spcPct val="0"/>
              </a:spcBef>
            </a:pPr>
            <a:r>
              <a:rPr lang="en-US" sz="7899">
                <a:solidFill>
                  <a:srgbClr val="8823ED"/>
                </a:solidFill>
                <a:latin typeface="Open Sauce Bold"/>
              </a:rPr>
              <a:t>Q &amp; A</a:t>
            </a:r>
          </a:p>
        </p:txBody>
      </p:sp>
      <p:sp>
        <p:nvSpPr>
          <p:cNvPr id="4" name="Freeform 4"/>
          <p:cNvSpPr/>
          <p:nvPr/>
        </p:nvSpPr>
        <p:spPr>
          <a:xfrm rot="-9331004">
            <a:off x="983782" y="-410334"/>
            <a:ext cx="21094722" cy="6790294"/>
          </a:xfrm>
          <a:custGeom>
            <a:avLst/>
            <a:gdLst/>
            <a:ahLst/>
            <a:cxnLst/>
            <a:rect l="l" t="t" r="r" b="b"/>
            <a:pathLst>
              <a:path w="21094722" h="6790294">
                <a:moveTo>
                  <a:pt x="0" y="0"/>
                </a:moveTo>
                <a:lnTo>
                  <a:pt x="21094722" y="0"/>
                </a:lnTo>
                <a:lnTo>
                  <a:pt x="21094722" y="6790294"/>
                </a:lnTo>
                <a:lnTo>
                  <a:pt x="0" y="6790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700000">
            <a:off x="-9371237" y="-1563580"/>
            <a:ext cx="17155205" cy="13942503"/>
          </a:xfrm>
          <a:custGeom>
            <a:avLst/>
            <a:gdLst/>
            <a:ahLst/>
            <a:cxnLst/>
            <a:rect l="l" t="t" r="r" b="b"/>
            <a:pathLst>
              <a:path w="17155205" h="13942503">
                <a:moveTo>
                  <a:pt x="0" y="0"/>
                </a:moveTo>
                <a:lnTo>
                  <a:pt x="17155206" y="0"/>
                </a:lnTo>
                <a:lnTo>
                  <a:pt x="17155206"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376400" y="4567238"/>
            <a:ext cx="9535200" cy="1152525"/>
          </a:xfrm>
          <a:prstGeom prst="rect">
            <a:avLst/>
          </a:prstGeom>
        </p:spPr>
        <p:txBody>
          <a:bodyPr lIns="0" tIns="0" rIns="0" bIns="0" rtlCol="0" anchor="t">
            <a:spAutoFit/>
          </a:bodyPr>
          <a:lstStyle/>
          <a:p>
            <a:pPr algn="ctr">
              <a:lnSpc>
                <a:spcPts val="9120"/>
              </a:lnSpc>
            </a:pPr>
            <a:r>
              <a:rPr lang="en-US" sz="7600">
                <a:solidFill>
                  <a:srgbClr val="FFFFFF"/>
                </a:solidFill>
                <a:latin typeface="Open Sauce"/>
              </a:rPr>
              <a:t>Thank </a:t>
            </a:r>
            <a:r>
              <a:rPr lang="en-US" sz="7600">
                <a:solidFill>
                  <a:srgbClr val="9179FA"/>
                </a:solidFill>
                <a:latin typeface="Open Sauce"/>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5920"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723777"/>
            <a:ext cx="16230600" cy="1830196"/>
            <a:chOff x="0" y="0"/>
            <a:chExt cx="21640800" cy="2440262"/>
          </a:xfrm>
        </p:grpSpPr>
        <p:sp>
          <p:nvSpPr>
            <p:cNvPr id="4" name="TextBox 4"/>
            <p:cNvSpPr txBox="1"/>
            <p:nvPr/>
          </p:nvSpPr>
          <p:spPr>
            <a:xfrm>
              <a:off x="0" y="-9525"/>
              <a:ext cx="21640800" cy="1165225"/>
            </a:xfrm>
            <a:prstGeom prst="rect">
              <a:avLst/>
            </a:prstGeom>
          </p:spPr>
          <p:txBody>
            <a:bodyPr lIns="0" tIns="0" rIns="0" bIns="0" rtlCol="0" anchor="t">
              <a:spAutoFit/>
            </a:bodyPr>
            <a:lstStyle/>
            <a:p>
              <a:pPr algn="ctr">
                <a:lnSpc>
                  <a:spcPts val="6840"/>
                </a:lnSpc>
              </a:pPr>
              <a:r>
                <a:rPr lang="en-US" sz="5700">
                  <a:solidFill>
                    <a:srgbClr val="9179FA"/>
                  </a:solidFill>
                  <a:latin typeface="Open Sauce Medium"/>
                </a:rPr>
                <a:t>Blockchain Technology</a:t>
              </a:r>
            </a:p>
          </p:txBody>
        </p:sp>
        <p:sp>
          <p:nvSpPr>
            <p:cNvPr id="5" name="TextBox 5"/>
            <p:cNvSpPr txBox="1"/>
            <p:nvPr/>
          </p:nvSpPr>
          <p:spPr>
            <a:xfrm>
              <a:off x="0" y="1808437"/>
              <a:ext cx="21640800" cy="631825"/>
            </a:xfrm>
            <a:prstGeom prst="rect">
              <a:avLst/>
            </a:prstGeom>
          </p:spPr>
          <p:txBody>
            <a:bodyPr lIns="0" tIns="0" rIns="0" bIns="0" rtlCol="0" anchor="t">
              <a:spAutoFit/>
            </a:bodyPr>
            <a:lstStyle/>
            <a:p>
              <a:pPr algn="ctr">
                <a:lnSpc>
                  <a:spcPts val="3719"/>
                </a:lnSpc>
              </a:pPr>
              <a:r>
                <a:rPr lang="en-US" sz="3099">
                  <a:solidFill>
                    <a:srgbClr val="000000"/>
                  </a:solidFill>
                  <a:latin typeface="Open Sauce Light"/>
                </a:rPr>
                <a:t>CONTENTS</a:t>
              </a:r>
            </a:p>
          </p:txBody>
        </p:sp>
      </p:grpSp>
      <p:sp>
        <p:nvSpPr>
          <p:cNvPr id="6" name="TextBox 6"/>
          <p:cNvSpPr txBox="1"/>
          <p:nvPr/>
        </p:nvSpPr>
        <p:spPr>
          <a:xfrm>
            <a:off x="10017076" y="5259861"/>
            <a:ext cx="552898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Applications of Blockchain </a:t>
            </a:r>
          </a:p>
        </p:txBody>
      </p:sp>
      <p:sp>
        <p:nvSpPr>
          <p:cNvPr id="7" name="TextBox 7"/>
          <p:cNvSpPr txBox="1"/>
          <p:nvPr/>
        </p:nvSpPr>
        <p:spPr>
          <a:xfrm>
            <a:off x="10017076" y="6466266"/>
            <a:ext cx="552898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Future Trends</a:t>
            </a:r>
          </a:p>
        </p:txBody>
      </p:sp>
      <p:sp>
        <p:nvSpPr>
          <p:cNvPr id="8" name="TextBox 8"/>
          <p:cNvSpPr txBox="1"/>
          <p:nvPr/>
        </p:nvSpPr>
        <p:spPr>
          <a:xfrm>
            <a:off x="10017076" y="7672670"/>
            <a:ext cx="552898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Conclusion</a:t>
            </a:r>
          </a:p>
        </p:txBody>
      </p:sp>
      <p:sp>
        <p:nvSpPr>
          <p:cNvPr id="9" name="TextBox 9"/>
          <p:cNvSpPr txBox="1"/>
          <p:nvPr/>
        </p:nvSpPr>
        <p:spPr>
          <a:xfrm>
            <a:off x="2741937" y="5265711"/>
            <a:ext cx="563131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Introduction</a:t>
            </a:r>
          </a:p>
        </p:txBody>
      </p:sp>
      <p:sp>
        <p:nvSpPr>
          <p:cNvPr id="10" name="TextBox 10"/>
          <p:cNvSpPr txBox="1"/>
          <p:nvPr/>
        </p:nvSpPr>
        <p:spPr>
          <a:xfrm>
            <a:off x="2741937" y="6472116"/>
            <a:ext cx="563131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How Blockchain Works</a:t>
            </a:r>
          </a:p>
        </p:txBody>
      </p:sp>
      <p:sp>
        <p:nvSpPr>
          <p:cNvPr id="11" name="TextBox 11"/>
          <p:cNvSpPr txBox="1"/>
          <p:nvPr/>
        </p:nvSpPr>
        <p:spPr>
          <a:xfrm>
            <a:off x="2741937" y="7678520"/>
            <a:ext cx="5631316" cy="429260"/>
          </a:xfrm>
          <a:prstGeom prst="rect">
            <a:avLst/>
          </a:prstGeom>
        </p:spPr>
        <p:txBody>
          <a:bodyPr lIns="0" tIns="0" rIns="0" bIns="0" rtlCol="0" anchor="t">
            <a:spAutoFit/>
          </a:bodyPr>
          <a:lstStyle/>
          <a:p>
            <a:pPr algn="ctr">
              <a:lnSpc>
                <a:spcPts val="3640"/>
              </a:lnSpc>
            </a:pPr>
            <a:r>
              <a:rPr lang="en-US" sz="2600">
                <a:solidFill>
                  <a:srgbClr val="000000"/>
                </a:solidFill>
                <a:latin typeface="Open Sauce Light"/>
              </a:rPr>
              <a:t>Benefits of Blockchain</a:t>
            </a:r>
          </a:p>
        </p:txBody>
      </p:sp>
      <p:sp>
        <p:nvSpPr>
          <p:cNvPr id="12" name="AutoShape 12"/>
          <p:cNvSpPr/>
          <p:nvPr/>
        </p:nvSpPr>
        <p:spPr>
          <a:xfrm>
            <a:off x="2741937" y="8510640"/>
            <a:ext cx="5631316" cy="0"/>
          </a:xfrm>
          <a:prstGeom prst="line">
            <a:avLst/>
          </a:prstGeom>
          <a:ln w="9525" cap="rnd">
            <a:solidFill>
              <a:srgbClr val="9179FA"/>
            </a:solidFill>
            <a:prstDash val="solid"/>
            <a:headEnd type="none" w="sm" len="sm"/>
            <a:tailEnd type="none" w="sm" len="sm"/>
          </a:ln>
        </p:spPr>
      </p:sp>
      <p:sp>
        <p:nvSpPr>
          <p:cNvPr id="13" name="AutoShape 13"/>
          <p:cNvSpPr/>
          <p:nvPr/>
        </p:nvSpPr>
        <p:spPr>
          <a:xfrm>
            <a:off x="2741937" y="6097831"/>
            <a:ext cx="5631316" cy="0"/>
          </a:xfrm>
          <a:prstGeom prst="line">
            <a:avLst/>
          </a:prstGeom>
          <a:ln w="9525" cap="rnd">
            <a:solidFill>
              <a:srgbClr val="9179FA"/>
            </a:solidFill>
            <a:prstDash val="solid"/>
            <a:headEnd type="none" w="sm" len="sm"/>
            <a:tailEnd type="none" w="sm" len="sm"/>
          </a:ln>
        </p:spPr>
      </p:sp>
      <p:sp>
        <p:nvSpPr>
          <p:cNvPr id="14" name="AutoShape 14"/>
          <p:cNvSpPr/>
          <p:nvPr/>
        </p:nvSpPr>
        <p:spPr>
          <a:xfrm>
            <a:off x="2741937" y="7304235"/>
            <a:ext cx="5631316" cy="0"/>
          </a:xfrm>
          <a:prstGeom prst="line">
            <a:avLst/>
          </a:prstGeom>
          <a:ln w="9525" cap="rnd">
            <a:solidFill>
              <a:srgbClr val="9179FA"/>
            </a:solidFill>
            <a:prstDash val="solid"/>
            <a:headEnd type="none" w="sm" len="sm"/>
            <a:tailEnd type="none" w="sm" len="sm"/>
          </a:ln>
        </p:spPr>
      </p:sp>
      <p:sp>
        <p:nvSpPr>
          <p:cNvPr id="15" name="AutoShape 15"/>
          <p:cNvSpPr/>
          <p:nvPr/>
        </p:nvSpPr>
        <p:spPr>
          <a:xfrm>
            <a:off x="9914747" y="8495265"/>
            <a:ext cx="5631316" cy="0"/>
          </a:xfrm>
          <a:prstGeom prst="line">
            <a:avLst/>
          </a:prstGeom>
          <a:ln w="9525" cap="rnd">
            <a:solidFill>
              <a:srgbClr val="9179FA"/>
            </a:solidFill>
            <a:prstDash val="solid"/>
            <a:headEnd type="none" w="sm" len="sm"/>
            <a:tailEnd type="none" w="sm" len="sm"/>
          </a:ln>
        </p:spPr>
      </p:sp>
      <p:sp>
        <p:nvSpPr>
          <p:cNvPr id="16" name="AutoShape 16"/>
          <p:cNvSpPr/>
          <p:nvPr/>
        </p:nvSpPr>
        <p:spPr>
          <a:xfrm>
            <a:off x="9914747" y="6082456"/>
            <a:ext cx="5631316" cy="0"/>
          </a:xfrm>
          <a:prstGeom prst="line">
            <a:avLst/>
          </a:prstGeom>
          <a:ln w="9525" cap="rnd">
            <a:solidFill>
              <a:srgbClr val="9179FA"/>
            </a:solidFill>
            <a:prstDash val="solid"/>
            <a:headEnd type="none" w="sm" len="sm"/>
            <a:tailEnd type="none" w="sm" len="sm"/>
          </a:ln>
        </p:spPr>
      </p:sp>
      <p:sp>
        <p:nvSpPr>
          <p:cNvPr id="17" name="AutoShape 17"/>
          <p:cNvSpPr/>
          <p:nvPr/>
        </p:nvSpPr>
        <p:spPr>
          <a:xfrm>
            <a:off x="9914747" y="7288861"/>
            <a:ext cx="5631316" cy="0"/>
          </a:xfrm>
          <a:prstGeom prst="line">
            <a:avLst/>
          </a:prstGeom>
          <a:ln w="9525" cap="rnd">
            <a:solidFill>
              <a:srgbClr val="9179FA"/>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2100730" y="-4846650"/>
            <a:ext cx="13506576" cy="16009950"/>
          </a:xfrm>
          <a:custGeom>
            <a:avLst/>
            <a:gdLst/>
            <a:ahLst/>
            <a:cxnLst/>
            <a:rect l="l" t="t" r="r" b="b"/>
            <a:pathLst>
              <a:path w="13506576" h="16009950">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780627"/>
            <a:ext cx="15438396" cy="6725746"/>
            <a:chOff x="0" y="0"/>
            <a:chExt cx="20584528" cy="8967662"/>
          </a:xfrm>
        </p:grpSpPr>
        <p:sp>
          <p:nvSpPr>
            <p:cNvPr id="4" name="TextBox 4"/>
            <p:cNvSpPr txBox="1"/>
            <p:nvPr/>
          </p:nvSpPr>
          <p:spPr>
            <a:xfrm>
              <a:off x="0" y="0"/>
              <a:ext cx="20584528" cy="1668750"/>
            </a:xfrm>
            <a:prstGeom prst="rect">
              <a:avLst/>
            </a:prstGeom>
          </p:spPr>
          <p:txBody>
            <a:bodyPr lIns="0" tIns="0" rIns="0" bIns="0" rtlCol="0" anchor="t">
              <a:spAutoFit/>
            </a:bodyPr>
            <a:lstStyle/>
            <a:p>
              <a:pPr marL="0" lvl="0" indent="0" algn="l">
                <a:lnSpc>
                  <a:spcPts val="9854"/>
                </a:lnSpc>
                <a:spcBef>
                  <a:spcPct val="0"/>
                </a:spcBef>
              </a:pPr>
              <a:r>
                <a:rPr lang="en-US" sz="8212">
                  <a:solidFill>
                    <a:srgbClr val="9179FA"/>
                  </a:solidFill>
                  <a:latin typeface="Open Sauce Light"/>
                </a:rPr>
                <a:t>Introduction</a:t>
              </a:r>
            </a:p>
          </p:txBody>
        </p:sp>
        <p:sp>
          <p:nvSpPr>
            <p:cNvPr id="5" name="TextBox 5"/>
            <p:cNvSpPr txBox="1"/>
            <p:nvPr/>
          </p:nvSpPr>
          <p:spPr>
            <a:xfrm>
              <a:off x="0" y="2393735"/>
              <a:ext cx="20584528" cy="6573927"/>
            </a:xfrm>
            <a:prstGeom prst="rect">
              <a:avLst/>
            </a:prstGeom>
          </p:spPr>
          <p:txBody>
            <a:bodyPr lIns="0" tIns="0" rIns="0" bIns="0" rtlCol="0" anchor="t">
              <a:spAutoFit/>
            </a:bodyPr>
            <a:lstStyle/>
            <a:p>
              <a:pPr>
                <a:lnSpc>
                  <a:spcPts val="4347"/>
                </a:lnSpc>
              </a:pPr>
              <a:r>
                <a:rPr lang="en-US" sz="2898">
                  <a:solidFill>
                    <a:srgbClr val="FFFFFF"/>
                  </a:solidFill>
                  <a:latin typeface="Open Sauce Light"/>
                </a:rPr>
                <a:t>Blockchain is a transformative technology that revolutionizes how we store and exchange digital information. It is a decentralized, distributed ledger system that ensures transparency, security, and immutability of data through cryptographic techniques. Unlike traditional centralized databases, blockchain operates on a network of computers, or nodes, where each transaction is recorded in a secure block, linked together in a chain. This technology gained prominence with the advent of cryptocurrencies like Bitcoin but has since expanded to various industries, promising to redefine trust and revolutionize record-keeping, supply chains, financial transactions, and more.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37606">
            <a:off x="-5271620" y="-38751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30311" y="542925"/>
            <a:ext cx="6637339" cy="971550"/>
          </a:xfrm>
          <a:prstGeom prst="rect">
            <a:avLst/>
          </a:prstGeom>
        </p:spPr>
        <p:txBody>
          <a:bodyPr lIns="0" tIns="0" rIns="0" bIns="0" rtlCol="0" anchor="t">
            <a:spAutoFit/>
          </a:bodyPr>
          <a:lstStyle/>
          <a:p>
            <a:pPr algn="ctr">
              <a:lnSpc>
                <a:spcPts val="7680"/>
              </a:lnSpc>
            </a:pPr>
            <a:r>
              <a:rPr lang="en-US" sz="6400">
                <a:solidFill>
                  <a:srgbClr val="9179FA"/>
                </a:solidFill>
                <a:latin typeface="Open Sauce"/>
              </a:rPr>
              <a:t>Centalized</a:t>
            </a:r>
          </a:p>
        </p:txBody>
      </p:sp>
      <p:sp>
        <p:nvSpPr>
          <p:cNvPr id="4" name="TextBox 4"/>
          <p:cNvSpPr txBox="1"/>
          <p:nvPr/>
        </p:nvSpPr>
        <p:spPr>
          <a:xfrm>
            <a:off x="10414154" y="542925"/>
            <a:ext cx="6637339" cy="971550"/>
          </a:xfrm>
          <a:prstGeom prst="rect">
            <a:avLst/>
          </a:prstGeom>
        </p:spPr>
        <p:txBody>
          <a:bodyPr lIns="0" tIns="0" rIns="0" bIns="0" rtlCol="0" anchor="t">
            <a:spAutoFit/>
          </a:bodyPr>
          <a:lstStyle/>
          <a:p>
            <a:pPr algn="ctr">
              <a:lnSpc>
                <a:spcPts val="7680"/>
              </a:lnSpc>
            </a:pPr>
            <a:r>
              <a:rPr lang="en-US" sz="6400">
                <a:solidFill>
                  <a:srgbClr val="9179FA"/>
                </a:solidFill>
                <a:latin typeface="Open Sauce"/>
              </a:rPr>
              <a:t>Decentralized</a:t>
            </a:r>
          </a:p>
        </p:txBody>
      </p:sp>
      <p:sp>
        <p:nvSpPr>
          <p:cNvPr id="5" name="AutoShape 5"/>
          <p:cNvSpPr/>
          <p:nvPr/>
        </p:nvSpPr>
        <p:spPr>
          <a:xfrm rot="-5400000">
            <a:off x="3995738" y="5138738"/>
            <a:ext cx="10287000" cy="0"/>
          </a:xfrm>
          <a:prstGeom prst="line">
            <a:avLst/>
          </a:prstGeom>
          <a:ln w="9525" cap="rnd">
            <a:solidFill>
              <a:srgbClr val="000000"/>
            </a:solidFill>
            <a:prstDash val="solid"/>
            <a:headEnd type="none" w="sm" len="sm"/>
            <a:tailEnd type="none" w="sm" len="sm"/>
          </a:ln>
        </p:spPr>
      </p:sp>
      <p:sp>
        <p:nvSpPr>
          <p:cNvPr id="6" name="TextBox 6"/>
          <p:cNvSpPr txBox="1"/>
          <p:nvPr/>
        </p:nvSpPr>
        <p:spPr>
          <a:xfrm>
            <a:off x="576662" y="2197602"/>
            <a:ext cx="8005363" cy="5712468"/>
          </a:xfrm>
          <a:prstGeom prst="rect">
            <a:avLst/>
          </a:prstGeom>
        </p:spPr>
        <p:txBody>
          <a:bodyPr lIns="0" tIns="0" rIns="0" bIns="0" rtlCol="0" anchor="t">
            <a:spAutoFit/>
          </a:bodyPr>
          <a:lstStyle/>
          <a:p>
            <a:pPr marL="507298" lvl="1" indent="-253649">
              <a:lnSpc>
                <a:spcPts val="3289"/>
              </a:lnSpc>
              <a:buFont typeface="Arial"/>
              <a:buChar char="•"/>
            </a:pPr>
            <a:r>
              <a:rPr lang="en-US" sz="2349">
                <a:solidFill>
                  <a:srgbClr val="000000"/>
                </a:solidFill>
                <a:latin typeface="Open Sauce Light"/>
              </a:rPr>
              <a:t>Centralized systems concentrate control and decision-making authority within a single entity or a few central authorities, leading to efficient management and streamlined processes.</a:t>
            </a:r>
          </a:p>
          <a:p>
            <a:pPr>
              <a:lnSpc>
                <a:spcPts val="3289"/>
              </a:lnSpc>
            </a:pPr>
            <a:endParaRPr lang="en-US" sz="2349">
              <a:solidFill>
                <a:srgbClr val="000000"/>
              </a:solidFill>
              <a:latin typeface="Open Sauce Light"/>
            </a:endParaRPr>
          </a:p>
          <a:p>
            <a:pPr marL="507298" lvl="1" indent="-253649">
              <a:lnSpc>
                <a:spcPts val="3289"/>
              </a:lnSpc>
              <a:buFont typeface="Arial"/>
              <a:buChar char="•"/>
            </a:pPr>
            <a:r>
              <a:rPr lang="en-US" sz="2349">
                <a:solidFill>
                  <a:srgbClr val="000000"/>
                </a:solidFill>
                <a:latin typeface="Open Sauce Light"/>
              </a:rPr>
              <a:t>The centralized approach can result in cost savings and uniformity in decision-making, enhancing coordination within the organization.</a:t>
            </a:r>
          </a:p>
          <a:p>
            <a:pPr>
              <a:lnSpc>
                <a:spcPts val="3289"/>
              </a:lnSpc>
            </a:pPr>
            <a:endParaRPr lang="en-US" sz="2349">
              <a:solidFill>
                <a:srgbClr val="000000"/>
              </a:solidFill>
              <a:latin typeface="Open Sauce Light"/>
            </a:endParaRPr>
          </a:p>
          <a:p>
            <a:pPr marL="507298" lvl="1" indent="-253649">
              <a:lnSpc>
                <a:spcPts val="3289"/>
              </a:lnSpc>
              <a:buFont typeface="Arial"/>
              <a:buChar char="•"/>
            </a:pPr>
            <a:r>
              <a:rPr lang="en-US" sz="2349">
                <a:solidFill>
                  <a:srgbClr val="000000"/>
                </a:solidFill>
                <a:latin typeface="Open Sauce Light"/>
              </a:rPr>
              <a:t>However, centralization also introduces a single point of failure, making the entire system vulnerable to breaches or failures in the central authority, which can lead to data loss or disruptions</a:t>
            </a:r>
          </a:p>
          <a:p>
            <a:pPr>
              <a:lnSpc>
                <a:spcPts val="3289"/>
              </a:lnSpc>
            </a:pPr>
            <a:endParaRPr lang="en-US" sz="2349">
              <a:solidFill>
                <a:srgbClr val="000000"/>
              </a:solidFill>
              <a:latin typeface="Open Sauce Light"/>
            </a:endParaRPr>
          </a:p>
        </p:txBody>
      </p:sp>
      <p:sp>
        <p:nvSpPr>
          <p:cNvPr id="7" name="TextBox 7"/>
          <p:cNvSpPr txBox="1"/>
          <p:nvPr/>
        </p:nvSpPr>
        <p:spPr>
          <a:xfrm>
            <a:off x="9697322" y="2197602"/>
            <a:ext cx="8071004" cy="7350760"/>
          </a:xfrm>
          <a:prstGeom prst="rect">
            <a:avLst/>
          </a:prstGeom>
        </p:spPr>
        <p:txBody>
          <a:bodyPr lIns="0" tIns="0" rIns="0" bIns="0" rtlCol="0" anchor="t">
            <a:spAutoFit/>
          </a:bodyPr>
          <a:lstStyle/>
          <a:p>
            <a:pPr marL="507364" lvl="1" indent="-253682">
              <a:lnSpc>
                <a:spcPts val="3289"/>
              </a:lnSpc>
              <a:buFont typeface="Arial"/>
              <a:buChar char="•"/>
            </a:pPr>
            <a:r>
              <a:rPr lang="en-US" sz="2349">
                <a:solidFill>
                  <a:srgbClr val="000000"/>
                </a:solidFill>
                <a:latin typeface="Open Sauce Light"/>
              </a:rPr>
              <a:t>Decentralized systems distribute control and decision-making among multiple nodes, ensuring that no single entity holds complete authority. Consensus mechanisms are used to achieve agreement among participants.</a:t>
            </a:r>
          </a:p>
          <a:p>
            <a:pPr>
              <a:lnSpc>
                <a:spcPts val="3289"/>
              </a:lnSpc>
            </a:pPr>
            <a:endParaRPr lang="en-US" sz="2349">
              <a:solidFill>
                <a:srgbClr val="000000"/>
              </a:solidFill>
              <a:latin typeface="Open Sauce Light"/>
            </a:endParaRPr>
          </a:p>
          <a:p>
            <a:pPr marL="507364" lvl="1" indent="-253682">
              <a:lnSpc>
                <a:spcPts val="3289"/>
              </a:lnSpc>
              <a:buFont typeface="Arial"/>
              <a:buChar char="•"/>
            </a:pPr>
            <a:r>
              <a:rPr lang="en-US" sz="2349">
                <a:solidFill>
                  <a:srgbClr val="000000"/>
                </a:solidFill>
                <a:latin typeface="Open Sauce Light"/>
              </a:rPr>
              <a:t>Decentralized systems are highly resilient and resistant to failures or attacks because there is no single point of failure. Even if some nodes are compromised, the network can continue to operate.</a:t>
            </a:r>
          </a:p>
          <a:p>
            <a:pPr>
              <a:lnSpc>
                <a:spcPts val="3289"/>
              </a:lnSpc>
            </a:pPr>
            <a:endParaRPr lang="en-US" sz="2349">
              <a:solidFill>
                <a:srgbClr val="000000"/>
              </a:solidFill>
              <a:latin typeface="Open Sauce Light"/>
            </a:endParaRPr>
          </a:p>
          <a:p>
            <a:pPr marL="507364" lvl="1" indent="-253682">
              <a:lnSpc>
                <a:spcPts val="3289"/>
              </a:lnSpc>
              <a:buFont typeface="Arial"/>
              <a:buChar char="•"/>
            </a:pPr>
            <a:r>
              <a:rPr lang="en-US" sz="2349">
                <a:solidFill>
                  <a:srgbClr val="000000"/>
                </a:solidFill>
                <a:latin typeface="Open Sauce Light"/>
              </a:rPr>
              <a:t>Trustless transactions are a key feature of decentralized systems, where participants can interact and transact without relying on a central authority. Trust is established through cryptographic and consensus mechanisms, enhancing security and transparency.</a:t>
            </a:r>
          </a:p>
          <a:p>
            <a:pPr>
              <a:lnSpc>
                <a:spcPts val="3289"/>
              </a:lnSpc>
            </a:pPr>
            <a:endParaRPr lang="en-US" sz="2349">
              <a:solidFill>
                <a:srgbClr val="000000"/>
              </a:solidFill>
              <a:latin typeface="Open Sauc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197468" y="6382853"/>
            <a:ext cx="16061832" cy="4762"/>
          </a:xfrm>
          <a:prstGeom prst="line">
            <a:avLst/>
          </a:prstGeom>
          <a:ln w="9525" cap="rnd">
            <a:solidFill>
              <a:srgbClr val="FFFFFF"/>
            </a:solidFill>
            <a:prstDash val="solid"/>
            <a:headEnd type="none" w="sm" len="sm"/>
            <a:tailEnd type="none" w="sm" len="sm"/>
          </a:ln>
        </p:spPr>
      </p:sp>
      <p:grpSp>
        <p:nvGrpSpPr>
          <p:cNvPr id="3" name="Group 3"/>
          <p:cNvGrpSpPr/>
          <p:nvPr/>
        </p:nvGrpSpPr>
        <p:grpSpPr>
          <a:xfrm>
            <a:off x="1123947" y="6314098"/>
            <a:ext cx="147036" cy="14703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5" name="TextBox 5"/>
          <p:cNvSpPr txBox="1"/>
          <p:nvPr/>
        </p:nvSpPr>
        <p:spPr>
          <a:xfrm>
            <a:off x="1048483" y="2115494"/>
            <a:ext cx="11467422" cy="971550"/>
          </a:xfrm>
          <a:prstGeom prst="rect">
            <a:avLst/>
          </a:prstGeom>
        </p:spPr>
        <p:txBody>
          <a:bodyPr lIns="0" tIns="0" rIns="0" bIns="0" rtlCol="0" anchor="t">
            <a:spAutoFit/>
          </a:bodyPr>
          <a:lstStyle/>
          <a:p>
            <a:pPr>
              <a:lnSpc>
                <a:spcPts val="7680"/>
              </a:lnSpc>
            </a:pPr>
            <a:r>
              <a:rPr lang="en-US" sz="6400">
                <a:solidFill>
                  <a:srgbClr val="FFFFFF"/>
                </a:solidFill>
                <a:latin typeface="Open Sauce Light"/>
              </a:rPr>
              <a:t>How a </a:t>
            </a:r>
            <a:r>
              <a:rPr lang="en-US" sz="6400">
                <a:solidFill>
                  <a:srgbClr val="9179FA"/>
                </a:solidFill>
                <a:latin typeface="Open Sauce Bold"/>
              </a:rPr>
              <a:t>Blockchain </a:t>
            </a:r>
            <a:r>
              <a:rPr lang="en-US" sz="6400">
                <a:solidFill>
                  <a:srgbClr val="FFFFFF"/>
                </a:solidFill>
                <a:latin typeface="Open Sauce Light"/>
              </a:rPr>
              <a:t>works</a:t>
            </a:r>
          </a:p>
        </p:txBody>
      </p:sp>
      <p:sp>
        <p:nvSpPr>
          <p:cNvPr id="6" name="Freeform 6"/>
          <p:cNvSpPr/>
          <p:nvPr/>
        </p:nvSpPr>
        <p:spPr>
          <a:xfrm flipH="1">
            <a:off x="7104330" y="-5036712"/>
            <a:ext cx="12060782" cy="9166194"/>
          </a:xfrm>
          <a:custGeom>
            <a:avLst/>
            <a:gdLst/>
            <a:ahLst/>
            <a:cxnLst/>
            <a:rect l="l" t="t" r="r" b="b"/>
            <a:pathLst>
              <a:path w="12060782" h="9166194">
                <a:moveTo>
                  <a:pt x="12060781" y="0"/>
                </a:moveTo>
                <a:lnTo>
                  <a:pt x="0" y="0"/>
                </a:lnTo>
                <a:lnTo>
                  <a:pt x="0" y="9166194"/>
                </a:lnTo>
                <a:lnTo>
                  <a:pt x="12060781" y="9166194"/>
                </a:lnTo>
                <a:lnTo>
                  <a:pt x="12060781" y="0"/>
                </a:lnTo>
                <a:close/>
              </a:path>
            </a:pathLst>
          </a:custGeom>
          <a:blipFill>
            <a:blip r:embed="rId2">
              <a:alphaModFix amt="77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9241118" y="6314098"/>
            <a:ext cx="147036" cy="14703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185782" y="6314098"/>
            <a:ext cx="147036" cy="14703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1" name="Group 11"/>
          <p:cNvGrpSpPr/>
          <p:nvPr/>
        </p:nvGrpSpPr>
        <p:grpSpPr>
          <a:xfrm>
            <a:off x="3659205" y="6304573"/>
            <a:ext cx="147036" cy="14703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3" name="Group 13"/>
          <p:cNvGrpSpPr/>
          <p:nvPr/>
        </p:nvGrpSpPr>
        <p:grpSpPr>
          <a:xfrm>
            <a:off x="12156719" y="6314098"/>
            <a:ext cx="147036" cy="147036"/>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5" name="Group 15"/>
          <p:cNvGrpSpPr/>
          <p:nvPr/>
        </p:nvGrpSpPr>
        <p:grpSpPr>
          <a:xfrm>
            <a:off x="6375479" y="6314098"/>
            <a:ext cx="147036" cy="147036"/>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17" name="Group 17"/>
          <p:cNvGrpSpPr/>
          <p:nvPr/>
        </p:nvGrpSpPr>
        <p:grpSpPr>
          <a:xfrm>
            <a:off x="14922556" y="6295048"/>
            <a:ext cx="147036" cy="147036"/>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9" name="Freeform 19"/>
          <p:cNvSpPr/>
          <p:nvPr/>
        </p:nvSpPr>
        <p:spPr>
          <a:xfrm>
            <a:off x="588705" y="4728047"/>
            <a:ext cx="1639404" cy="1317128"/>
          </a:xfrm>
          <a:custGeom>
            <a:avLst/>
            <a:gdLst/>
            <a:ahLst/>
            <a:cxnLst/>
            <a:rect l="l" t="t" r="r" b="b"/>
            <a:pathLst>
              <a:path w="1639404" h="1317128">
                <a:moveTo>
                  <a:pt x="0" y="0"/>
                </a:moveTo>
                <a:lnTo>
                  <a:pt x="1639404" y="0"/>
                </a:lnTo>
                <a:lnTo>
                  <a:pt x="1639404" y="1317129"/>
                </a:lnTo>
                <a:lnTo>
                  <a:pt x="0" y="1317129"/>
                </a:lnTo>
                <a:lnTo>
                  <a:pt x="0" y="0"/>
                </a:lnTo>
                <a:close/>
              </a:path>
            </a:pathLst>
          </a:custGeom>
          <a:blipFill>
            <a:blip r:embed="rId4"/>
            <a:stretch>
              <a:fillRect/>
            </a:stretch>
          </a:blipFill>
        </p:spPr>
      </p:sp>
      <p:sp>
        <p:nvSpPr>
          <p:cNvPr id="20" name="Freeform 20"/>
          <p:cNvSpPr/>
          <p:nvPr/>
        </p:nvSpPr>
        <p:spPr>
          <a:xfrm>
            <a:off x="2879938" y="4446497"/>
            <a:ext cx="1705571" cy="1695597"/>
          </a:xfrm>
          <a:custGeom>
            <a:avLst/>
            <a:gdLst/>
            <a:ahLst/>
            <a:cxnLst/>
            <a:rect l="l" t="t" r="r" b="b"/>
            <a:pathLst>
              <a:path w="1705571" h="1695597">
                <a:moveTo>
                  <a:pt x="0" y="0"/>
                </a:moveTo>
                <a:lnTo>
                  <a:pt x="1705570" y="0"/>
                </a:lnTo>
                <a:lnTo>
                  <a:pt x="1705570" y="1695597"/>
                </a:lnTo>
                <a:lnTo>
                  <a:pt x="0" y="1695597"/>
                </a:lnTo>
                <a:lnTo>
                  <a:pt x="0" y="0"/>
                </a:lnTo>
                <a:close/>
              </a:path>
            </a:pathLst>
          </a:custGeom>
          <a:blipFill>
            <a:blip r:embed="rId5"/>
            <a:stretch>
              <a:fillRect/>
            </a:stretch>
          </a:blipFill>
        </p:spPr>
      </p:sp>
      <p:sp>
        <p:nvSpPr>
          <p:cNvPr id="21" name="Freeform 21"/>
          <p:cNvSpPr/>
          <p:nvPr/>
        </p:nvSpPr>
        <p:spPr>
          <a:xfrm>
            <a:off x="5310827" y="4679968"/>
            <a:ext cx="2049390" cy="1300754"/>
          </a:xfrm>
          <a:custGeom>
            <a:avLst/>
            <a:gdLst/>
            <a:ahLst/>
            <a:cxnLst/>
            <a:rect l="l" t="t" r="r" b="b"/>
            <a:pathLst>
              <a:path w="2049390" h="1300754">
                <a:moveTo>
                  <a:pt x="0" y="0"/>
                </a:moveTo>
                <a:lnTo>
                  <a:pt x="2049390" y="0"/>
                </a:lnTo>
                <a:lnTo>
                  <a:pt x="2049390" y="1300755"/>
                </a:lnTo>
                <a:lnTo>
                  <a:pt x="0" y="1300755"/>
                </a:lnTo>
                <a:lnTo>
                  <a:pt x="0" y="0"/>
                </a:lnTo>
                <a:close/>
              </a:path>
            </a:pathLst>
          </a:custGeom>
          <a:blipFill>
            <a:blip r:embed="rId6"/>
            <a:stretch>
              <a:fillRect/>
            </a:stretch>
          </a:blipFill>
        </p:spPr>
      </p:sp>
      <p:sp>
        <p:nvSpPr>
          <p:cNvPr id="22" name="Freeform 22"/>
          <p:cNvSpPr/>
          <p:nvPr/>
        </p:nvSpPr>
        <p:spPr>
          <a:xfrm>
            <a:off x="8226114" y="4647074"/>
            <a:ext cx="2177043" cy="1398101"/>
          </a:xfrm>
          <a:custGeom>
            <a:avLst/>
            <a:gdLst/>
            <a:ahLst/>
            <a:cxnLst/>
            <a:rect l="l" t="t" r="r" b="b"/>
            <a:pathLst>
              <a:path w="2177043" h="1398101">
                <a:moveTo>
                  <a:pt x="0" y="0"/>
                </a:moveTo>
                <a:lnTo>
                  <a:pt x="2177043" y="0"/>
                </a:lnTo>
                <a:lnTo>
                  <a:pt x="2177043" y="1398102"/>
                </a:lnTo>
                <a:lnTo>
                  <a:pt x="0" y="1398102"/>
                </a:lnTo>
                <a:lnTo>
                  <a:pt x="0" y="0"/>
                </a:lnTo>
                <a:close/>
              </a:path>
            </a:pathLst>
          </a:custGeom>
          <a:blipFill>
            <a:blip r:embed="rId7"/>
            <a:stretch>
              <a:fillRect/>
            </a:stretch>
          </a:blipFill>
        </p:spPr>
      </p:sp>
      <p:sp>
        <p:nvSpPr>
          <p:cNvPr id="23" name="Freeform 23"/>
          <p:cNvSpPr/>
          <p:nvPr/>
        </p:nvSpPr>
        <p:spPr>
          <a:xfrm>
            <a:off x="11325753" y="4518003"/>
            <a:ext cx="1808968" cy="1462720"/>
          </a:xfrm>
          <a:custGeom>
            <a:avLst/>
            <a:gdLst/>
            <a:ahLst/>
            <a:cxnLst/>
            <a:rect l="l" t="t" r="r" b="b"/>
            <a:pathLst>
              <a:path w="1808968" h="1462720">
                <a:moveTo>
                  <a:pt x="0" y="0"/>
                </a:moveTo>
                <a:lnTo>
                  <a:pt x="1808968" y="0"/>
                </a:lnTo>
                <a:lnTo>
                  <a:pt x="1808968" y="1462720"/>
                </a:lnTo>
                <a:lnTo>
                  <a:pt x="0" y="1462720"/>
                </a:lnTo>
                <a:lnTo>
                  <a:pt x="0" y="0"/>
                </a:lnTo>
                <a:close/>
              </a:path>
            </a:pathLst>
          </a:custGeom>
          <a:blipFill>
            <a:blip r:embed="rId8"/>
            <a:stretch>
              <a:fillRect/>
            </a:stretch>
          </a:blipFill>
        </p:spPr>
      </p:sp>
      <p:sp>
        <p:nvSpPr>
          <p:cNvPr id="24" name="Freeform 24"/>
          <p:cNvSpPr/>
          <p:nvPr/>
        </p:nvSpPr>
        <p:spPr>
          <a:xfrm>
            <a:off x="13782421" y="4339032"/>
            <a:ext cx="2137798" cy="1608935"/>
          </a:xfrm>
          <a:custGeom>
            <a:avLst/>
            <a:gdLst/>
            <a:ahLst/>
            <a:cxnLst/>
            <a:rect l="l" t="t" r="r" b="b"/>
            <a:pathLst>
              <a:path w="2137798" h="1608935">
                <a:moveTo>
                  <a:pt x="0" y="0"/>
                </a:moveTo>
                <a:lnTo>
                  <a:pt x="2137798" y="0"/>
                </a:lnTo>
                <a:lnTo>
                  <a:pt x="2137798" y="1608936"/>
                </a:lnTo>
                <a:lnTo>
                  <a:pt x="0" y="1608936"/>
                </a:lnTo>
                <a:lnTo>
                  <a:pt x="0" y="0"/>
                </a:lnTo>
                <a:close/>
              </a:path>
            </a:pathLst>
          </a:custGeom>
          <a:blipFill>
            <a:blip r:embed="rId9"/>
            <a:stretch>
              <a:fillRect/>
            </a:stretch>
          </a:blipFill>
        </p:spPr>
      </p:sp>
      <p:sp>
        <p:nvSpPr>
          <p:cNvPr id="25" name="Freeform 25"/>
          <p:cNvSpPr/>
          <p:nvPr/>
        </p:nvSpPr>
        <p:spPr>
          <a:xfrm>
            <a:off x="16312202" y="4339032"/>
            <a:ext cx="1747161" cy="1747161"/>
          </a:xfrm>
          <a:custGeom>
            <a:avLst/>
            <a:gdLst/>
            <a:ahLst/>
            <a:cxnLst/>
            <a:rect l="l" t="t" r="r" b="b"/>
            <a:pathLst>
              <a:path w="1747161" h="1747161">
                <a:moveTo>
                  <a:pt x="0" y="0"/>
                </a:moveTo>
                <a:lnTo>
                  <a:pt x="1747161" y="0"/>
                </a:lnTo>
                <a:lnTo>
                  <a:pt x="1747161" y="1747161"/>
                </a:lnTo>
                <a:lnTo>
                  <a:pt x="0" y="1747161"/>
                </a:lnTo>
                <a:lnTo>
                  <a:pt x="0" y="0"/>
                </a:lnTo>
                <a:close/>
              </a:path>
            </a:pathLst>
          </a:custGeom>
          <a:blipFill>
            <a:blip r:embed="rId10"/>
            <a:stretch>
              <a:fillRect/>
            </a:stretch>
          </a:blipFill>
        </p:spPr>
      </p:sp>
      <p:sp>
        <p:nvSpPr>
          <p:cNvPr id="26" name="TextBox 26"/>
          <p:cNvSpPr txBox="1"/>
          <p:nvPr/>
        </p:nvSpPr>
        <p:spPr>
          <a:xfrm>
            <a:off x="84665" y="6748044"/>
            <a:ext cx="1927637" cy="12439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A </a:t>
            </a:r>
            <a:r>
              <a:rPr lang="en-US" sz="2400">
                <a:solidFill>
                  <a:srgbClr val="9179FA"/>
                </a:solidFill>
                <a:latin typeface="Open Sauce Bold"/>
              </a:rPr>
              <a:t>Transaction </a:t>
            </a:r>
            <a:r>
              <a:rPr lang="en-US" sz="2400">
                <a:solidFill>
                  <a:srgbClr val="FFFFFF"/>
                </a:solidFill>
                <a:latin typeface="Open Sauce Light"/>
              </a:rPr>
              <a:t>is requested</a:t>
            </a:r>
          </a:p>
        </p:txBody>
      </p:sp>
      <p:sp>
        <p:nvSpPr>
          <p:cNvPr id="27" name="TextBox 27"/>
          <p:cNvSpPr txBox="1"/>
          <p:nvPr/>
        </p:nvSpPr>
        <p:spPr>
          <a:xfrm>
            <a:off x="2758622" y="6748044"/>
            <a:ext cx="1927637" cy="20821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The block representing the transaction is </a:t>
            </a:r>
            <a:r>
              <a:rPr lang="en-US" sz="2400">
                <a:solidFill>
                  <a:srgbClr val="9179FA"/>
                </a:solidFill>
                <a:latin typeface="Open Sauce Bold"/>
              </a:rPr>
              <a:t>created</a:t>
            </a:r>
          </a:p>
        </p:txBody>
      </p:sp>
      <p:sp>
        <p:nvSpPr>
          <p:cNvPr id="28" name="TextBox 28"/>
          <p:cNvSpPr txBox="1"/>
          <p:nvPr/>
        </p:nvSpPr>
        <p:spPr>
          <a:xfrm>
            <a:off x="5432580" y="6748044"/>
            <a:ext cx="1927637" cy="16630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The block is sent to every </a:t>
            </a:r>
            <a:r>
              <a:rPr lang="en-US" sz="2400">
                <a:solidFill>
                  <a:srgbClr val="9179FA"/>
                </a:solidFill>
                <a:latin typeface="Open Sauce Bold"/>
              </a:rPr>
              <a:t>node </a:t>
            </a:r>
            <a:r>
              <a:rPr lang="en-US" sz="2400">
                <a:solidFill>
                  <a:srgbClr val="FFFFFF"/>
                </a:solidFill>
                <a:latin typeface="Open Sauce Light"/>
              </a:rPr>
              <a:t>in the network</a:t>
            </a:r>
          </a:p>
        </p:txBody>
      </p:sp>
      <p:sp>
        <p:nvSpPr>
          <p:cNvPr id="29" name="TextBox 29"/>
          <p:cNvSpPr txBox="1"/>
          <p:nvPr/>
        </p:nvSpPr>
        <p:spPr>
          <a:xfrm>
            <a:off x="8350817" y="6748044"/>
            <a:ext cx="1927637" cy="12439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Nodes </a:t>
            </a:r>
            <a:r>
              <a:rPr lang="en-US" sz="2400">
                <a:solidFill>
                  <a:srgbClr val="9179FA"/>
                </a:solidFill>
                <a:latin typeface="Open Sauce Bold"/>
              </a:rPr>
              <a:t>validate </a:t>
            </a:r>
            <a:r>
              <a:rPr lang="en-US" sz="2400">
                <a:solidFill>
                  <a:srgbClr val="FFFFFF"/>
                </a:solidFill>
                <a:latin typeface="Open Sauce Light"/>
              </a:rPr>
              <a:t>the transaction</a:t>
            </a:r>
          </a:p>
        </p:txBody>
      </p:sp>
      <p:sp>
        <p:nvSpPr>
          <p:cNvPr id="30" name="TextBox 30"/>
          <p:cNvSpPr txBox="1"/>
          <p:nvPr/>
        </p:nvSpPr>
        <p:spPr>
          <a:xfrm>
            <a:off x="11266418" y="6748044"/>
            <a:ext cx="1927637" cy="12439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The transaction is </a:t>
            </a:r>
            <a:r>
              <a:rPr lang="en-US" sz="2400">
                <a:solidFill>
                  <a:srgbClr val="9179FA"/>
                </a:solidFill>
                <a:latin typeface="Open Sauce Bold"/>
              </a:rPr>
              <a:t>Completed</a:t>
            </a:r>
          </a:p>
        </p:txBody>
      </p:sp>
      <p:sp>
        <p:nvSpPr>
          <p:cNvPr id="31" name="TextBox 31"/>
          <p:cNvSpPr txBox="1"/>
          <p:nvPr/>
        </p:nvSpPr>
        <p:spPr>
          <a:xfrm>
            <a:off x="14032255" y="6748044"/>
            <a:ext cx="1927637" cy="16630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The </a:t>
            </a:r>
            <a:r>
              <a:rPr lang="en-US" sz="2400">
                <a:solidFill>
                  <a:srgbClr val="9179FA"/>
                </a:solidFill>
                <a:latin typeface="Open Sauce Bold"/>
              </a:rPr>
              <a:t>block is added</a:t>
            </a:r>
            <a:r>
              <a:rPr lang="en-US" sz="2400">
                <a:solidFill>
                  <a:srgbClr val="FFFFFF"/>
                </a:solidFill>
                <a:latin typeface="Open Sauce Light"/>
              </a:rPr>
              <a:t> to existing blockchain</a:t>
            </a:r>
          </a:p>
        </p:txBody>
      </p:sp>
      <p:sp>
        <p:nvSpPr>
          <p:cNvPr id="32" name="TextBox 32"/>
          <p:cNvSpPr txBox="1"/>
          <p:nvPr/>
        </p:nvSpPr>
        <p:spPr>
          <a:xfrm>
            <a:off x="16295482" y="6748044"/>
            <a:ext cx="1927637" cy="2082165"/>
          </a:xfrm>
          <a:prstGeom prst="rect">
            <a:avLst/>
          </a:prstGeom>
        </p:spPr>
        <p:txBody>
          <a:bodyPr lIns="0" tIns="0" rIns="0" bIns="0" rtlCol="0" anchor="t">
            <a:spAutoFit/>
          </a:bodyPr>
          <a:lstStyle/>
          <a:p>
            <a:pPr algn="ctr">
              <a:lnSpc>
                <a:spcPts val="3359"/>
              </a:lnSpc>
            </a:pPr>
            <a:r>
              <a:rPr lang="en-US" sz="2400">
                <a:solidFill>
                  <a:srgbClr val="FFFFFF"/>
                </a:solidFill>
                <a:latin typeface="Open Sauce Light"/>
              </a:rPr>
              <a:t>Nodes receive a reward for </a:t>
            </a:r>
            <a:r>
              <a:rPr lang="en-US" sz="2400">
                <a:solidFill>
                  <a:srgbClr val="9179FA"/>
                </a:solidFill>
                <a:latin typeface="Open Sauce Bold"/>
              </a:rPr>
              <a:t>proof of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flipH="1">
            <a:off x="-4155032" y="-1664506"/>
            <a:ext cx="16461989" cy="12511111"/>
          </a:xfrm>
          <a:custGeom>
            <a:avLst/>
            <a:gdLst/>
            <a:ahLst/>
            <a:cxnLst/>
            <a:rect l="l" t="t" r="r" b="b"/>
            <a:pathLst>
              <a:path w="16461989" h="12511111">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049893" y="3852862"/>
            <a:ext cx="9357222" cy="2581275"/>
          </a:xfrm>
          <a:prstGeom prst="rect">
            <a:avLst/>
          </a:prstGeom>
        </p:spPr>
        <p:txBody>
          <a:bodyPr lIns="0" tIns="0" rIns="0" bIns="0" rtlCol="0" anchor="t">
            <a:spAutoFit/>
          </a:bodyPr>
          <a:lstStyle/>
          <a:p>
            <a:pPr>
              <a:lnSpc>
                <a:spcPts val="10199"/>
              </a:lnSpc>
            </a:pPr>
            <a:r>
              <a:rPr lang="en-US" sz="8499">
                <a:solidFill>
                  <a:srgbClr val="FFFFFF"/>
                </a:solidFill>
                <a:latin typeface="Open Sauce Light"/>
              </a:rPr>
              <a:t>The </a:t>
            </a:r>
            <a:r>
              <a:rPr lang="en-US" sz="8499">
                <a:solidFill>
                  <a:srgbClr val="9179FA"/>
                </a:solidFill>
                <a:latin typeface="Open Sauce Medium"/>
              </a:rPr>
              <a:t>Benefits</a:t>
            </a:r>
          </a:p>
          <a:p>
            <a:pPr>
              <a:lnSpc>
                <a:spcPts val="10200"/>
              </a:lnSpc>
            </a:pPr>
            <a:r>
              <a:rPr lang="en-US" sz="8500">
                <a:solidFill>
                  <a:srgbClr val="FFFFFF"/>
                </a:solidFill>
                <a:latin typeface="Open Sauce Light"/>
              </a:rPr>
              <a:t>of blockchain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09131">
            <a:off x="-1986865" y="-393093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754597"/>
            <a:ext cx="4310914" cy="6777807"/>
            <a:chOff x="0" y="0"/>
            <a:chExt cx="5747885" cy="9037076"/>
          </a:xfrm>
        </p:grpSpPr>
        <p:sp>
          <p:nvSpPr>
            <p:cNvPr id="4" name="TextBox 4"/>
            <p:cNvSpPr txBox="1"/>
            <p:nvPr/>
          </p:nvSpPr>
          <p:spPr>
            <a:xfrm>
              <a:off x="0" y="-57150"/>
              <a:ext cx="5747885" cy="1280191"/>
            </a:xfrm>
            <a:prstGeom prst="rect">
              <a:avLst/>
            </a:prstGeom>
          </p:spPr>
          <p:txBody>
            <a:bodyPr lIns="0" tIns="0" rIns="0" bIns="0" rtlCol="0" anchor="t">
              <a:spAutoFit/>
            </a:bodyPr>
            <a:lstStyle/>
            <a:p>
              <a:pPr algn="ctr">
                <a:lnSpc>
                  <a:spcPts val="3920"/>
                </a:lnSpc>
              </a:pPr>
              <a:r>
                <a:rPr lang="en-US" sz="2800">
                  <a:solidFill>
                    <a:srgbClr val="000000"/>
                  </a:solidFill>
                  <a:latin typeface="Open Sauce Medium"/>
                </a:rPr>
                <a:t>Security and Immutability</a:t>
              </a:r>
            </a:p>
          </p:txBody>
        </p:sp>
        <p:sp>
          <p:nvSpPr>
            <p:cNvPr id="5" name="TextBox 5"/>
            <p:cNvSpPr txBox="1"/>
            <p:nvPr/>
          </p:nvSpPr>
          <p:spPr>
            <a:xfrm>
              <a:off x="0" y="2086366"/>
              <a:ext cx="5747885" cy="6950710"/>
            </a:xfrm>
            <a:prstGeom prst="rect">
              <a:avLst/>
            </a:prstGeom>
          </p:spPr>
          <p:txBody>
            <a:bodyPr lIns="0" tIns="0" rIns="0" bIns="0" rtlCol="0" anchor="t">
              <a:spAutoFit/>
            </a:bodyPr>
            <a:lstStyle/>
            <a:p>
              <a:pPr algn="ctr">
                <a:lnSpc>
                  <a:spcPts val="3450"/>
                </a:lnSpc>
              </a:pPr>
              <a:r>
                <a:rPr lang="en-US" sz="2300">
                  <a:solidFill>
                    <a:srgbClr val="000000"/>
                  </a:solidFill>
                  <a:latin typeface="Open Sauce Light"/>
                </a:rPr>
                <a:t>Blockchain offers robust security through cryptographic hashing and decentralization, making it extremely difficult to alter or delete records once they're added. This immutability establishes trust, making blockchain ideal for critical applications like financial transactions, supply chain management, and legal contracts.</a:t>
              </a:r>
            </a:p>
          </p:txBody>
        </p:sp>
        <p:sp>
          <p:nvSpPr>
            <p:cNvPr id="6" name="AutoShape 6"/>
            <p:cNvSpPr/>
            <p:nvPr/>
          </p:nvSpPr>
          <p:spPr>
            <a:xfrm>
              <a:off x="0" y="1718788"/>
              <a:ext cx="5747885" cy="0"/>
            </a:xfrm>
            <a:prstGeom prst="line">
              <a:avLst/>
            </a:prstGeom>
            <a:ln w="12700" cap="rnd">
              <a:solidFill>
                <a:srgbClr val="9179FA"/>
              </a:solidFill>
              <a:prstDash val="solid"/>
              <a:headEnd type="none" w="sm" len="sm"/>
              <a:tailEnd type="none" w="sm" len="sm"/>
            </a:ln>
          </p:spPr>
        </p:sp>
      </p:grpSp>
      <p:grpSp>
        <p:nvGrpSpPr>
          <p:cNvPr id="7" name="Group 7"/>
          <p:cNvGrpSpPr/>
          <p:nvPr/>
        </p:nvGrpSpPr>
        <p:grpSpPr>
          <a:xfrm>
            <a:off x="12668291" y="2151239"/>
            <a:ext cx="4310914" cy="5984521"/>
            <a:chOff x="0" y="0"/>
            <a:chExt cx="5747885" cy="7979362"/>
          </a:xfrm>
        </p:grpSpPr>
        <p:sp>
          <p:nvSpPr>
            <p:cNvPr id="8" name="TextBox 8"/>
            <p:cNvSpPr txBox="1"/>
            <p:nvPr/>
          </p:nvSpPr>
          <p:spPr>
            <a:xfrm>
              <a:off x="0" y="-57150"/>
              <a:ext cx="5747885" cy="621257"/>
            </a:xfrm>
            <a:prstGeom prst="rect">
              <a:avLst/>
            </a:prstGeom>
          </p:spPr>
          <p:txBody>
            <a:bodyPr lIns="0" tIns="0" rIns="0" bIns="0" rtlCol="0" anchor="t">
              <a:spAutoFit/>
            </a:bodyPr>
            <a:lstStyle/>
            <a:p>
              <a:pPr algn="ctr">
                <a:lnSpc>
                  <a:spcPts val="3920"/>
                </a:lnSpc>
              </a:pPr>
              <a:r>
                <a:rPr lang="en-US" sz="2800">
                  <a:solidFill>
                    <a:srgbClr val="000000"/>
                  </a:solidFill>
                  <a:latin typeface="Open Sauce Medium"/>
                </a:rPr>
                <a:t>Transparency and Trust</a:t>
              </a:r>
            </a:p>
          </p:txBody>
        </p:sp>
        <p:sp>
          <p:nvSpPr>
            <p:cNvPr id="9" name="TextBox 9"/>
            <p:cNvSpPr txBox="1"/>
            <p:nvPr/>
          </p:nvSpPr>
          <p:spPr>
            <a:xfrm>
              <a:off x="0" y="1319482"/>
              <a:ext cx="5747885" cy="6659880"/>
            </a:xfrm>
            <a:prstGeom prst="rect">
              <a:avLst/>
            </a:prstGeom>
          </p:spPr>
          <p:txBody>
            <a:bodyPr lIns="0" tIns="0" rIns="0" bIns="0" rtlCol="0" anchor="t">
              <a:spAutoFit/>
            </a:bodyPr>
            <a:lstStyle/>
            <a:p>
              <a:pPr algn="ctr">
                <a:lnSpc>
                  <a:spcPts val="3600"/>
                </a:lnSpc>
              </a:pPr>
              <a:r>
                <a:rPr lang="en-US" sz="2400">
                  <a:solidFill>
                    <a:srgbClr val="000000"/>
                  </a:solidFill>
                  <a:latin typeface="Open Sauce Light"/>
                </a:rPr>
                <a:t>Blockchain's public ledger ensures transparency, enabling anyone in the network to view and verify data independently. This transparency fosters trust among participants and is especially valuable in trust-dependent industries like healthcare and food supply chains.</a:t>
              </a:r>
            </a:p>
          </p:txBody>
        </p:sp>
        <p:sp>
          <p:nvSpPr>
            <p:cNvPr id="10" name="AutoShape 10"/>
            <p:cNvSpPr/>
            <p:nvPr/>
          </p:nvSpPr>
          <p:spPr>
            <a:xfrm>
              <a:off x="0" y="1053504"/>
              <a:ext cx="5747885" cy="0"/>
            </a:xfrm>
            <a:prstGeom prst="line">
              <a:avLst/>
            </a:prstGeom>
            <a:ln w="12700" cap="rnd">
              <a:solidFill>
                <a:srgbClr val="9179FA"/>
              </a:solidFill>
              <a:prstDash val="solid"/>
              <a:headEnd type="none" w="sm" len="sm"/>
              <a:tailEnd type="none" w="sm" len="sm"/>
            </a:ln>
          </p:spPr>
        </p:sp>
      </p:grpSp>
      <p:grpSp>
        <p:nvGrpSpPr>
          <p:cNvPr id="11" name="Group 11"/>
          <p:cNvGrpSpPr/>
          <p:nvPr/>
        </p:nvGrpSpPr>
        <p:grpSpPr>
          <a:xfrm>
            <a:off x="6848496" y="556170"/>
            <a:ext cx="4310914" cy="7579591"/>
            <a:chOff x="0" y="0"/>
            <a:chExt cx="5747885" cy="10106122"/>
          </a:xfrm>
        </p:grpSpPr>
        <p:sp>
          <p:nvSpPr>
            <p:cNvPr id="12" name="TextBox 12"/>
            <p:cNvSpPr txBox="1"/>
            <p:nvPr/>
          </p:nvSpPr>
          <p:spPr>
            <a:xfrm>
              <a:off x="0" y="-57150"/>
              <a:ext cx="5747885" cy="1939125"/>
            </a:xfrm>
            <a:prstGeom prst="rect">
              <a:avLst/>
            </a:prstGeom>
          </p:spPr>
          <p:txBody>
            <a:bodyPr lIns="0" tIns="0" rIns="0" bIns="0" rtlCol="0" anchor="t">
              <a:spAutoFit/>
            </a:bodyPr>
            <a:lstStyle/>
            <a:p>
              <a:pPr algn="ctr">
                <a:lnSpc>
                  <a:spcPts val="3920"/>
                </a:lnSpc>
              </a:pPr>
              <a:r>
                <a:rPr lang="en-US" sz="2800">
                  <a:solidFill>
                    <a:srgbClr val="000000"/>
                  </a:solidFill>
                  <a:latin typeface="Open Sauce Medium"/>
                </a:rPr>
                <a:t>Decentralization and Elimination of Intermediaries</a:t>
              </a:r>
            </a:p>
          </p:txBody>
        </p:sp>
        <p:sp>
          <p:nvSpPr>
            <p:cNvPr id="13" name="TextBox 13"/>
            <p:cNvSpPr txBox="1"/>
            <p:nvPr/>
          </p:nvSpPr>
          <p:spPr>
            <a:xfrm>
              <a:off x="0" y="2836642"/>
              <a:ext cx="5747885" cy="7269480"/>
            </a:xfrm>
            <a:prstGeom prst="rect">
              <a:avLst/>
            </a:prstGeom>
          </p:spPr>
          <p:txBody>
            <a:bodyPr lIns="0" tIns="0" rIns="0" bIns="0" rtlCol="0" anchor="t">
              <a:spAutoFit/>
            </a:bodyPr>
            <a:lstStyle/>
            <a:p>
              <a:pPr algn="ctr">
                <a:lnSpc>
                  <a:spcPts val="3600"/>
                </a:lnSpc>
              </a:pPr>
              <a:r>
                <a:rPr lang="en-US" sz="2400">
                  <a:solidFill>
                    <a:srgbClr val="000000"/>
                  </a:solidFill>
                  <a:latin typeface="Open Sauce Light"/>
                </a:rPr>
                <a:t>Blockchain removes central intermediaries like banks or notaries, reducing costs and time in transactions and processes. This decentralization fosters peer-to-peer interactions, democratizes service access, promotes financial inclusion, and diminishes the power of centralized authorities.</a:t>
              </a:r>
            </a:p>
          </p:txBody>
        </p:sp>
        <p:sp>
          <p:nvSpPr>
            <p:cNvPr id="14" name="AutoShape 14"/>
            <p:cNvSpPr/>
            <p:nvPr/>
          </p:nvSpPr>
          <p:spPr>
            <a:xfrm>
              <a:off x="0" y="2469064"/>
              <a:ext cx="5747885" cy="0"/>
            </a:xfrm>
            <a:prstGeom prst="line">
              <a:avLst/>
            </a:prstGeom>
            <a:ln w="12700" cap="rnd">
              <a:solidFill>
                <a:srgbClr val="9179FA"/>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8174421" y="-4362849"/>
            <a:ext cx="13506576" cy="16009950"/>
          </a:xfrm>
          <a:custGeom>
            <a:avLst/>
            <a:gdLst/>
            <a:ahLst/>
            <a:cxnLst/>
            <a:rect l="l" t="t" r="r" b="b"/>
            <a:pathLst>
              <a:path w="13506576" h="16009950">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028700"/>
            <a:ext cx="14291442" cy="857250"/>
          </a:xfrm>
          <a:prstGeom prst="rect">
            <a:avLst/>
          </a:prstGeom>
        </p:spPr>
        <p:txBody>
          <a:bodyPr lIns="0" tIns="0" rIns="0" bIns="0" rtlCol="0" anchor="t">
            <a:spAutoFit/>
          </a:bodyPr>
          <a:lstStyle/>
          <a:p>
            <a:pPr>
              <a:lnSpc>
                <a:spcPts val="6775"/>
              </a:lnSpc>
            </a:pPr>
            <a:r>
              <a:rPr lang="en-US" sz="5646">
                <a:solidFill>
                  <a:srgbClr val="9179FA"/>
                </a:solidFill>
                <a:latin typeface="Open Sauce Bold"/>
              </a:rPr>
              <a:t>Applications</a:t>
            </a:r>
            <a:r>
              <a:rPr lang="en-US" sz="5646">
                <a:solidFill>
                  <a:srgbClr val="FFFFFF"/>
                </a:solidFill>
                <a:latin typeface="Open Sauce"/>
              </a:rPr>
              <a:t> of Blockchain Technology</a:t>
            </a:r>
          </a:p>
        </p:txBody>
      </p:sp>
      <p:sp>
        <p:nvSpPr>
          <p:cNvPr id="4" name="TextBox 4"/>
          <p:cNvSpPr txBox="1"/>
          <p:nvPr/>
        </p:nvSpPr>
        <p:spPr>
          <a:xfrm>
            <a:off x="807760" y="3122493"/>
            <a:ext cx="15810106" cy="5618074"/>
          </a:xfrm>
          <a:prstGeom prst="rect">
            <a:avLst/>
          </a:prstGeom>
        </p:spPr>
        <p:txBody>
          <a:bodyPr lIns="0" tIns="0" rIns="0" bIns="0" rtlCol="0" anchor="t">
            <a:spAutoFit/>
          </a:bodyPr>
          <a:lstStyle/>
          <a:p>
            <a:pPr marL="535772" lvl="1" indent="-267886">
              <a:lnSpc>
                <a:spcPts val="3474"/>
              </a:lnSpc>
              <a:buFont typeface="Arial"/>
              <a:buChar char="•"/>
            </a:pPr>
            <a:r>
              <a:rPr lang="en-US" sz="2481">
                <a:solidFill>
                  <a:srgbClr val="9179FA"/>
                </a:solidFill>
                <a:latin typeface="Open Sauce Bold"/>
              </a:rPr>
              <a:t>Cryptocurrencies: </a:t>
            </a:r>
            <a:r>
              <a:rPr lang="en-US" sz="2481">
                <a:solidFill>
                  <a:srgbClr val="FFFFFF"/>
                </a:solidFill>
                <a:latin typeface="Open Sauce Light"/>
              </a:rPr>
              <a:t>Blockchain's primary application, cryptocurrencies like Bitcoin and Ethereum, enable secure, peer-to-peer digital transactions without the need for intermediaries. These decentralized digital currencies have gained popularity as alternatives to traditional financial systems.</a:t>
            </a:r>
          </a:p>
          <a:p>
            <a:pPr>
              <a:lnSpc>
                <a:spcPts val="3474"/>
              </a:lnSpc>
            </a:pPr>
            <a:endParaRPr lang="en-US" sz="2481">
              <a:solidFill>
                <a:srgbClr val="FFFFFF"/>
              </a:solidFill>
              <a:latin typeface="Open Sauce Light"/>
            </a:endParaRPr>
          </a:p>
          <a:p>
            <a:pPr marL="535772" lvl="1" indent="-267886">
              <a:lnSpc>
                <a:spcPts val="3474"/>
              </a:lnSpc>
              <a:buFont typeface="Arial"/>
              <a:buChar char="•"/>
            </a:pPr>
            <a:r>
              <a:rPr lang="en-US" sz="2481">
                <a:solidFill>
                  <a:srgbClr val="9179FA"/>
                </a:solidFill>
                <a:latin typeface="Open Sauce Bold"/>
              </a:rPr>
              <a:t>Supply Chain Management:</a:t>
            </a:r>
            <a:r>
              <a:rPr lang="en-US" sz="2481">
                <a:solidFill>
                  <a:srgbClr val="FFFFFF"/>
                </a:solidFill>
                <a:latin typeface="Open Sauce Light"/>
              </a:rPr>
              <a:t> Blockchain enhances supply chain transparency and traceability. It allows participants to record and verify every step of a product's journey, reducing fraud, ensuring product authenticity, and optimizing logistics, making it invaluable for industries like food, pharmaceuticals, and luxury goods.</a:t>
            </a:r>
          </a:p>
          <a:p>
            <a:pPr>
              <a:lnSpc>
                <a:spcPts val="3474"/>
              </a:lnSpc>
            </a:pPr>
            <a:endParaRPr lang="en-US" sz="2481">
              <a:solidFill>
                <a:srgbClr val="FFFFFF"/>
              </a:solidFill>
              <a:latin typeface="Open Sauce Light"/>
            </a:endParaRPr>
          </a:p>
          <a:p>
            <a:pPr marL="535772" lvl="1" indent="-267886">
              <a:lnSpc>
                <a:spcPts val="3474"/>
              </a:lnSpc>
              <a:buFont typeface="Arial"/>
              <a:buChar char="•"/>
            </a:pPr>
            <a:r>
              <a:rPr lang="en-US" sz="2481">
                <a:solidFill>
                  <a:srgbClr val="9179FA"/>
                </a:solidFill>
                <a:latin typeface="Open Sauce Bold"/>
              </a:rPr>
              <a:t>Smart Contracts:</a:t>
            </a:r>
            <a:r>
              <a:rPr lang="en-US" sz="2481">
                <a:solidFill>
                  <a:srgbClr val="FFFFFF"/>
                </a:solidFill>
                <a:latin typeface="Open Sauce Light"/>
              </a:rPr>
              <a:t> Smart contracts are self-executing agreements coded on blockchain platforms. They automatically enforce contract terms when predefined conditions are met, reducing the need for intermediaries in legal and financial transactions. These contracts are used in diverse applications, from insurance to real estate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85559" y="1344818"/>
            <a:ext cx="15693687" cy="877313"/>
          </a:xfrm>
          <a:prstGeom prst="rect">
            <a:avLst/>
          </a:prstGeom>
        </p:spPr>
        <p:txBody>
          <a:bodyPr lIns="0" tIns="0" rIns="0" bIns="0" rtlCol="0" anchor="t">
            <a:spAutoFit/>
          </a:bodyPr>
          <a:lstStyle/>
          <a:p>
            <a:pPr>
              <a:lnSpc>
                <a:spcPts val="7294"/>
              </a:lnSpc>
            </a:pPr>
            <a:r>
              <a:rPr lang="en-US" sz="5210">
                <a:solidFill>
                  <a:srgbClr val="9976FF"/>
                </a:solidFill>
                <a:latin typeface="Open Sauce Medium"/>
              </a:rPr>
              <a:t>Trends and the Future</a:t>
            </a:r>
            <a:r>
              <a:rPr lang="en-US" sz="5210">
                <a:solidFill>
                  <a:srgbClr val="000000"/>
                </a:solidFill>
                <a:latin typeface="Open Sauce Light"/>
              </a:rPr>
              <a:t> Blockchain Technology</a:t>
            </a:r>
          </a:p>
        </p:txBody>
      </p:sp>
      <p:sp>
        <p:nvSpPr>
          <p:cNvPr id="3" name="TextBox 3"/>
          <p:cNvSpPr txBox="1"/>
          <p:nvPr/>
        </p:nvSpPr>
        <p:spPr>
          <a:xfrm>
            <a:off x="1285559" y="3487307"/>
            <a:ext cx="7469068" cy="2315845"/>
          </a:xfrm>
          <a:prstGeom prst="rect">
            <a:avLst/>
          </a:prstGeom>
        </p:spPr>
        <p:txBody>
          <a:bodyPr lIns="0" tIns="0" rIns="0" bIns="0" rtlCol="0" anchor="t">
            <a:spAutoFit/>
          </a:bodyPr>
          <a:lstStyle/>
          <a:p>
            <a:pPr>
              <a:lnSpc>
                <a:spcPts val="3079"/>
              </a:lnSpc>
            </a:pPr>
            <a:r>
              <a:rPr lang="en-US" sz="2200">
                <a:solidFill>
                  <a:srgbClr val="8823ED"/>
                </a:solidFill>
                <a:latin typeface="Open Sauce Bold"/>
              </a:rPr>
              <a:t>Scalability Solutions:</a:t>
            </a:r>
            <a:r>
              <a:rPr lang="en-US" sz="2200">
                <a:solidFill>
                  <a:srgbClr val="8823ED"/>
                </a:solidFill>
                <a:latin typeface="Open Sauce Light"/>
              </a:rPr>
              <a:t> </a:t>
            </a:r>
            <a:r>
              <a:rPr lang="en-US" sz="2200">
                <a:solidFill>
                  <a:srgbClr val="000000"/>
                </a:solidFill>
                <a:latin typeface="Open Sauce Light"/>
              </a:rPr>
              <a:t>One key trend is the ongoing development of scalability solutions like sharding and layer 2 solutions (e.g., Lightning Network and Ethereum 2.0) to address blockchain's capacity constraints, enabling it to handle a higher volume of transactions and data.</a:t>
            </a:r>
          </a:p>
        </p:txBody>
      </p:sp>
      <p:sp>
        <p:nvSpPr>
          <p:cNvPr id="4" name="AutoShape 4"/>
          <p:cNvSpPr/>
          <p:nvPr/>
        </p:nvSpPr>
        <p:spPr>
          <a:xfrm>
            <a:off x="1285559" y="6136527"/>
            <a:ext cx="7469068" cy="0"/>
          </a:xfrm>
          <a:prstGeom prst="line">
            <a:avLst/>
          </a:prstGeom>
          <a:ln w="9525" cap="rnd">
            <a:solidFill>
              <a:srgbClr val="9179FA"/>
            </a:solidFill>
            <a:prstDash val="solid"/>
            <a:headEnd type="none" w="sm" len="sm"/>
            <a:tailEnd type="none" w="sm" len="sm"/>
          </a:ln>
        </p:spPr>
      </p:sp>
      <p:sp>
        <p:nvSpPr>
          <p:cNvPr id="5" name="TextBox 5"/>
          <p:cNvSpPr txBox="1"/>
          <p:nvPr/>
        </p:nvSpPr>
        <p:spPr>
          <a:xfrm>
            <a:off x="1285559" y="6644698"/>
            <a:ext cx="7469068" cy="1925320"/>
          </a:xfrm>
          <a:prstGeom prst="rect">
            <a:avLst/>
          </a:prstGeom>
        </p:spPr>
        <p:txBody>
          <a:bodyPr lIns="0" tIns="0" rIns="0" bIns="0" rtlCol="0" anchor="t">
            <a:spAutoFit/>
          </a:bodyPr>
          <a:lstStyle/>
          <a:p>
            <a:pPr>
              <a:lnSpc>
                <a:spcPts val="3079"/>
              </a:lnSpc>
            </a:pPr>
            <a:r>
              <a:rPr lang="en-US" sz="2200">
                <a:solidFill>
                  <a:srgbClr val="8823ED"/>
                </a:solidFill>
                <a:latin typeface="Open Sauce Bold"/>
              </a:rPr>
              <a:t>DeFi and Decentralized Finance:</a:t>
            </a:r>
            <a:r>
              <a:rPr lang="en-US" sz="2200">
                <a:solidFill>
                  <a:srgbClr val="000000"/>
                </a:solidFill>
                <a:latin typeface="Open Sauce Light"/>
              </a:rPr>
              <a:t> The expansion of Decentralized Finance (DeFi) applications is a significant trend. DeFi platforms offer services such as lending, borrowing, and trading without traditional intermediaries, democratizing access to financial services.</a:t>
            </a:r>
          </a:p>
        </p:txBody>
      </p:sp>
      <p:sp>
        <p:nvSpPr>
          <p:cNvPr id="6" name="AutoShape 6"/>
          <p:cNvSpPr/>
          <p:nvPr/>
        </p:nvSpPr>
        <p:spPr>
          <a:xfrm>
            <a:off x="1285559" y="9106765"/>
            <a:ext cx="7469068" cy="0"/>
          </a:xfrm>
          <a:prstGeom prst="line">
            <a:avLst/>
          </a:prstGeom>
          <a:ln w="9525" cap="rnd">
            <a:solidFill>
              <a:srgbClr val="9179FA"/>
            </a:solidFill>
            <a:prstDash val="solid"/>
            <a:headEnd type="none" w="sm" len="sm"/>
            <a:tailEnd type="none" w="sm" len="sm"/>
          </a:ln>
        </p:spPr>
      </p:sp>
      <p:sp>
        <p:nvSpPr>
          <p:cNvPr id="7" name="TextBox 7"/>
          <p:cNvSpPr txBox="1"/>
          <p:nvPr/>
        </p:nvSpPr>
        <p:spPr>
          <a:xfrm>
            <a:off x="9790232" y="3487307"/>
            <a:ext cx="7469068" cy="2315845"/>
          </a:xfrm>
          <a:prstGeom prst="rect">
            <a:avLst/>
          </a:prstGeom>
        </p:spPr>
        <p:txBody>
          <a:bodyPr lIns="0" tIns="0" rIns="0" bIns="0" rtlCol="0" anchor="t">
            <a:spAutoFit/>
          </a:bodyPr>
          <a:lstStyle/>
          <a:p>
            <a:pPr>
              <a:lnSpc>
                <a:spcPts val="3079"/>
              </a:lnSpc>
            </a:pPr>
            <a:r>
              <a:rPr lang="en-US" sz="2200">
                <a:solidFill>
                  <a:srgbClr val="8823ED"/>
                </a:solidFill>
                <a:latin typeface="Open Sauce Bold"/>
              </a:rPr>
              <a:t>Cross-Chain Interoperability:</a:t>
            </a:r>
            <a:r>
              <a:rPr lang="en-US" sz="2200">
                <a:solidFill>
                  <a:srgbClr val="9179FA"/>
                </a:solidFill>
                <a:latin typeface="Open Sauce Bold"/>
              </a:rPr>
              <a:t> </a:t>
            </a:r>
            <a:r>
              <a:rPr lang="en-US" sz="2200">
                <a:solidFill>
                  <a:srgbClr val="000000"/>
                </a:solidFill>
                <a:latin typeface="Open Sauce Light"/>
              </a:rPr>
              <a:t>The future of blockchain technology lies in enabling different blockchain networks to communicate and share data seamlessly. Interoperability protocols and cross-chain bridges will facilitate the exchange of assets and information across multiple blockchains.</a:t>
            </a:r>
          </a:p>
        </p:txBody>
      </p:sp>
      <p:sp>
        <p:nvSpPr>
          <p:cNvPr id="8" name="AutoShape 8"/>
          <p:cNvSpPr/>
          <p:nvPr/>
        </p:nvSpPr>
        <p:spPr>
          <a:xfrm>
            <a:off x="9790232" y="6136527"/>
            <a:ext cx="7469068" cy="0"/>
          </a:xfrm>
          <a:prstGeom prst="line">
            <a:avLst/>
          </a:prstGeom>
          <a:ln w="9525" cap="rnd">
            <a:solidFill>
              <a:srgbClr val="9179FA"/>
            </a:solidFill>
            <a:prstDash val="solid"/>
            <a:headEnd type="none" w="sm" len="sm"/>
            <a:tailEnd type="none" w="sm" len="sm"/>
          </a:ln>
        </p:spPr>
      </p:sp>
      <p:sp>
        <p:nvSpPr>
          <p:cNvPr id="9" name="TextBox 9"/>
          <p:cNvSpPr txBox="1"/>
          <p:nvPr/>
        </p:nvSpPr>
        <p:spPr>
          <a:xfrm>
            <a:off x="9790232" y="6449436"/>
            <a:ext cx="7469068" cy="2315845"/>
          </a:xfrm>
          <a:prstGeom prst="rect">
            <a:avLst/>
          </a:prstGeom>
        </p:spPr>
        <p:txBody>
          <a:bodyPr lIns="0" tIns="0" rIns="0" bIns="0" rtlCol="0" anchor="t">
            <a:spAutoFit/>
          </a:bodyPr>
          <a:lstStyle/>
          <a:p>
            <a:pPr>
              <a:lnSpc>
                <a:spcPts val="3079"/>
              </a:lnSpc>
            </a:pPr>
            <a:r>
              <a:rPr lang="en-US" sz="2200">
                <a:solidFill>
                  <a:srgbClr val="8823ED"/>
                </a:solidFill>
                <a:latin typeface="Open Sauce Bold"/>
              </a:rPr>
              <a:t>Non-Fungible Tokens (NFTs):</a:t>
            </a:r>
            <a:r>
              <a:rPr lang="en-US" sz="2200">
                <a:solidFill>
                  <a:srgbClr val="000000"/>
                </a:solidFill>
                <a:latin typeface="Open Sauce Light"/>
              </a:rPr>
              <a:t> NFTs have gained immense popularity as digital assets representing ownership of unique items like art, collectibles, and virtual real estate. This trend is expected to continue, with NFTs extending into gaming, entertainment, and digital identity verification.</a:t>
            </a:r>
          </a:p>
        </p:txBody>
      </p:sp>
      <p:sp>
        <p:nvSpPr>
          <p:cNvPr id="10" name="AutoShape 10"/>
          <p:cNvSpPr/>
          <p:nvPr/>
        </p:nvSpPr>
        <p:spPr>
          <a:xfrm>
            <a:off x="9790232" y="9097240"/>
            <a:ext cx="7469068" cy="0"/>
          </a:xfrm>
          <a:prstGeom prst="line">
            <a:avLst/>
          </a:prstGeom>
          <a:ln w="9525" cap="rnd">
            <a:solidFill>
              <a:srgbClr val="9179FA"/>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8946A-D3DF-4518-A021-8D5603DB972F}"/>
</file>

<file path=customXml/itemProps2.xml><?xml version="1.0" encoding="utf-8"?>
<ds:datastoreItem xmlns:ds="http://schemas.openxmlformats.org/officeDocument/2006/customXml" ds:itemID="{AA1542E0-360E-44E1-B19D-A1F91CA7E2DA}"/>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Technology</dc:title>
  <cp:lastModifiedBy>Sahil Pokharkar</cp:lastModifiedBy>
  <cp:revision>2</cp:revision>
  <dcterms:created xsi:type="dcterms:W3CDTF">2006-08-16T00:00:00Z</dcterms:created>
  <dcterms:modified xsi:type="dcterms:W3CDTF">2023-10-05T03:42:55Z</dcterms:modified>
  <dc:identifier>DAFwHqYUZdc</dc:identifier>
</cp:coreProperties>
</file>